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7" r:id="rId3"/>
    <p:sldId id="300" r:id="rId4"/>
    <p:sldId id="325" r:id="rId5"/>
    <p:sldId id="326" r:id="rId6"/>
    <p:sldId id="317" r:id="rId7"/>
    <p:sldId id="323" r:id="rId8"/>
    <p:sldId id="324" r:id="rId9"/>
    <p:sldId id="321" r:id="rId10"/>
    <p:sldId id="319" r:id="rId11"/>
    <p:sldId id="322" r:id="rId12"/>
    <p:sldId id="320" r:id="rId13"/>
    <p:sldId id="285" r:id="rId14"/>
    <p:sldId id="259" r:id="rId15"/>
    <p:sldId id="263" r:id="rId16"/>
    <p:sldId id="301" r:id="rId17"/>
    <p:sldId id="302" r:id="rId18"/>
    <p:sldId id="303" r:id="rId19"/>
    <p:sldId id="304" r:id="rId20"/>
    <p:sldId id="295" r:id="rId21"/>
    <p:sldId id="294" r:id="rId22"/>
    <p:sldId id="262" r:id="rId23"/>
    <p:sldId id="309" r:id="rId24"/>
    <p:sldId id="310" r:id="rId25"/>
    <p:sldId id="311" r:id="rId26"/>
    <p:sldId id="312" r:id="rId27"/>
    <p:sldId id="313" r:id="rId28"/>
    <p:sldId id="316" r:id="rId29"/>
    <p:sldId id="314" r:id="rId30"/>
    <p:sldId id="266" r:id="rId31"/>
    <p:sldId id="291" r:id="rId32"/>
    <p:sldId id="284" r:id="rId33"/>
    <p:sldId id="273" r:id="rId34"/>
    <p:sldId id="275" r:id="rId35"/>
    <p:sldId id="296" r:id="rId36"/>
    <p:sldId id="272" r:id="rId37"/>
    <p:sldId id="305" r:id="rId38"/>
    <p:sldId id="306" r:id="rId39"/>
    <p:sldId id="307" r:id="rId40"/>
    <p:sldId id="308" r:id="rId41"/>
    <p:sldId id="298" r:id="rId42"/>
    <p:sldId id="289" r:id="rId43"/>
    <p:sldId id="277" r:id="rId44"/>
    <p:sldId id="299" r:id="rId45"/>
    <p:sldId id="274" r:id="rId46"/>
    <p:sldId id="293" r:id="rId47"/>
    <p:sldId id="276" r:id="rId48"/>
    <p:sldId id="261" r:id="rId49"/>
    <p:sldId id="265" r:id="rId50"/>
    <p:sldId id="315" r:id="rId51"/>
    <p:sldId id="287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6F603-5E09-D146-96EC-CABD48307EA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147A-F0FA-994F-B592-478B024C5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/pdf/1412.6572.pdf (2015)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mbedded.com/design/prototyping-and-development/4024929/An-introduction-to-model-check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8945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CdJ4oae8f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8808" cy="4351338"/>
          </a:xfrm>
        </p:spPr>
        <p:txBody>
          <a:bodyPr/>
          <a:lstStyle/>
          <a:p>
            <a:r>
              <a:rPr lang="en-US" dirty="0"/>
              <a:t>Testing does not suffice</a:t>
            </a:r>
          </a:p>
          <a:p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r>
              <a:rPr lang="de-DE" dirty="0"/>
              <a:t>Who </a:t>
            </a:r>
            <a:r>
              <a:rPr lang="de-DE" dirty="0" err="1"/>
              <a:t>said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034" y="2648712"/>
            <a:ext cx="3156966" cy="42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AD57-0B9F-3A4C-A49B-D11C088D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8F4A-ACC3-E94C-B368-3C2FA247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A138F1-CCCF-0D4C-87C1-CE2BCDCFB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ABD8A5-CA01-2B4B-9312-9B3272697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DAC4-4706-4247-91A0-C3B5125C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//Why Formal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EC4E-553E-3648-94DD-3233EFA2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>
                <a:sym typeface="Wingdings" pitchFamily="2" charset="2"/>
              </a:rPr>
              <a:t>Ensure that learning does not cause harm</a:t>
            </a:r>
          </a:p>
          <a:p>
            <a:pPr lvl="1"/>
            <a:r>
              <a:rPr lang="en-US" dirty="0" err="1"/>
              <a:t>esting</a:t>
            </a:r>
            <a:r>
              <a:rPr lang="en-US" dirty="0"/>
              <a:t> does not suffice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Safety</a:t>
            </a:r>
          </a:p>
          <a:p>
            <a:pPr lvl="1"/>
            <a:r>
              <a:rPr lang="en-US" dirty="0"/>
              <a:t>Bugs can be prevented</a:t>
            </a:r>
          </a:p>
          <a:p>
            <a:pPr lvl="1"/>
            <a:r>
              <a:rPr lang="en-US" dirty="0">
                <a:sym typeface="Wingdings" pitchFamily="2" charset="2"/>
              </a:rPr>
              <a:t>Ensure that a (learned) policy ”works”</a:t>
            </a:r>
          </a:p>
          <a:p>
            <a:pPr lvl="1"/>
            <a:r>
              <a:rPr lang="en-US" dirty="0"/>
              <a:t>Already standard in many areas! (aviation)</a:t>
            </a:r>
          </a:p>
          <a:p>
            <a:r>
              <a:rPr lang="en-US" dirty="0"/>
              <a:t>Faster learning:</a:t>
            </a:r>
          </a:p>
          <a:p>
            <a:pPr lvl="1"/>
            <a:r>
              <a:rPr lang="en-US" dirty="0"/>
              <a:t>During learning, unsafe policies are explored</a:t>
            </a:r>
          </a:p>
          <a:p>
            <a:pPr lvl="1"/>
            <a:r>
              <a:rPr lang="en-US" dirty="0"/>
              <a:t>poor initial performance </a:t>
            </a:r>
            <a:r>
              <a:rPr lang="en-US" dirty="0">
                <a:sym typeface="Wingdings" pitchFamily="2" charset="2"/>
              </a:rPr>
              <a:t> faster learning</a:t>
            </a:r>
          </a:p>
          <a:p>
            <a:pPr lvl="1"/>
            <a:r>
              <a:rPr lang="en-US" dirty="0">
                <a:sym typeface="Wingdings" pitchFamily="2" charset="2"/>
              </a:rPr>
              <a:t>Exploit domain knowledge</a:t>
            </a:r>
          </a:p>
          <a:p>
            <a:r>
              <a:rPr lang="en-US" dirty="0">
                <a:sym typeface="Wingdings" pitchFamily="2" charset="2"/>
              </a:rPr>
              <a:t>“Sanity Checks”, Increase confident in method</a:t>
            </a:r>
          </a:p>
          <a:p>
            <a:pPr lvl="1"/>
            <a:r>
              <a:rPr lang="en-US" dirty="0">
                <a:sym typeface="Wingdings" pitchFamily="2" charset="2"/>
              </a:rPr>
              <a:t>Ensure reachability</a:t>
            </a:r>
          </a:p>
          <a:p>
            <a:pPr lvl="1"/>
            <a:r>
              <a:rPr lang="en-US" dirty="0">
                <a:sym typeface="Wingdings" pitchFamily="2" charset="2"/>
              </a:rPr>
              <a:t>Ensure we work with a valid model!</a:t>
            </a:r>
          </a:p>
          <a:p>
            <a:r>
              <a:rPr lang="en-US" dirty="0">
                <a:sym typeface="Wingdings" pitchFamily="2" charset="2"/>
              </a:rPr>
              <a:t>Cost Reduction</a:t>
            </a:r>
          </a:p>
          <a:p>
            <a:pPr lvl="1"/>
            <a:r>
              <a:rPr lang="en-US" dirty="0">
                <a:sym typeface="Wingdings" pitchFamily="2" charset="2"/>
              </a:rPr>
              <a:t>Find out about bugs early and be in a better position to fix them</a:t>
            </a:r>
          </a:p>
          <a:p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matters</a:t>
            </a:r>
            <a:endParaRPr lang="de-DE" dirty="0"/>
          </a:p>
          <a:p>
            <a:pPr lvl="1"/>
            <a:r>
              <a:rPr lang="de-DE" dirty="0" err="1">
                <a:sym typeface="Wingdings" pitchFamily="2" charset="2"/>
              </a:rPr>
              <a:t>Certification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processes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646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  <a:p>
            <a:r>
              <a:rPr lang="de-DE" dirty="0"/>
              <a:t>Differential Dynamic </a:t>
            </a:r>
            <a:r>
              <a:rPr lang="de-DE" dirty="0" err="1"/>
              <a:t>Logic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E23B84-2EB6-2F4C-BDAF-C5E0BE9AD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Formal Verification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7C9BDE-AFCC-2340-8332-99FE613CC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2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19DC-3D87-0F46-82E2-6426F983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B517-1FC1-254A-A58D-2ABB8D83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72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1977-98C3-724B-AE99-F38ABBD2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6690A-A864-734A-ACFF-67D83133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“Model checking is an automatic technique for verifying correctness properties of safety-critical reactive systems“ [Clarke, </a:t>
            </a:r>
            <a:r>
              <a:rPr lang="en-US" dirty="0" err="1"/>
              <a:t>Schlingloff</a:t>
            </a:r>
            <a:r>
              <a:rPr lang="en-US" dirty="0"/>
              <a:t>: Model Checking, in Handbook of Automated Reasoning, Band II, S. 1637–1790, 2001]</a:t>
            </a:r>
          </a:p>
          <a:p>
            <a:endParaRPr lang="en-US" dirty="0"/>
          </a:p>
          <a:p>
            <a:r>
              <a:rPr lang="en-US" dirty="0"/>
              <a:t>System Model (e.g. via a finite state machine)</a:t>
            </a:r>
          </a:p>
          <a:p>
            <a:r>
              <a:rPr lang="en-US" dirty="0"/>
              <a:t>Specification via Formulas (e.g. via Temporal Logic (CTL))</a:t>
            </a:r>
          </a:p>
          <a:p>
            <a:r>
              <a:rPr lang="en-US" dirty="0"/>
              <a:t>Verification Method</a:t>
            </a:r>
          </a:p>
          <a:p>
            <a:r>
              <a:rPr lang="en-US" dirty="0"/>
              <a:t>Model Checking Tool </a:t>
            </a:r>
            <a:r>
              <a:rPr lang="en-US" dirty="0">
                <a:sym typeface="Wingdings" pitchFamily="2" charset="2"/>
              </a:rPr>
              <a:t> Yes (model satisfies specifications) / No (with a Counter Example)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Example: </a:t>
            </a:r>
            <a:r>
              <a:rPr lang="en-US" dirty="0"/>
              <a:t>symbolic model verifier (SMV)</a:t>
            </a:r>
          </a:p>
          <a:p>
            <a:endParaRPr lang="en-US" dirty="0"/>
          </a:p>
          <a:p>
            <a:r>
              <a:rPr lang="en-US" dirty="0"/>
              <a:t>CTL: Extension of </a:t>
            </a:r>
            <a:r>
              <a:rPr lang="en-US" dirty="0" err="1"/>
              <a:t>boolean</a:t>
            </a:r>
            <a:r>
              <a:rPr lang="en-US" dirty="0"/>
              <a:t> logic</a:t>
            </a:r>
          </a:p>
        </p:txBody>
      </p:sp>
    </p:spTree>
    <p:extLst>
      <p:ext uri="{BB962C8B-B14F-4D97-AF65-F5344CB8AC3E}">
        <p14:creationId xmlns:p14="http://schemas.microsoft.com/office/powerpoint/2010/main" val="131519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187-1BD2-B543-933F-5BED643B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1CAC6-ED62-E243-8B1D-6780AF0D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802" y="1825625"/>
            <a:ext cx="8255998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https://www.embedded.com/design/prototyping-and-development/4024929/An-introduction-to-model-checking</a:t>
            </a:r>
            <a:endParaRPr lang="en-US" dirty="0"/>
          </a:p>
          <a:p>
            <a:r>
              <a:rPr lang="en-US" dirty="0"/>
              <a:t>// Show counter example</a:t>
            </a:r>
          </a:p>
          <a:p>
            <a:r>
              <a:rPr lang="en-US" dirty="0"/>
              <a:t>// Example: </a:t>
            </a:r>
            <a:r>
              <a:rPr lang="de-DE" b="1" dirty="0"/>
              <a:t>(pump = off) -&gt; AF (pump = on)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5B4C8-511D-5848-827C-66F48377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5475"/>
            <a:ext cx="2259602" cy="34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2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2337-6560-884D-8A7C-FE93A053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C25B7-DDD8-CA46-90EE-AEB6C471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Why Verification / Motivation</a:t>
            </a:r>
          </a:p>
          <a:p>
            <a:r>
              <a:rPr lang="en-US" dirty="0"/>
              <a:t>Overview Formal Verification (Model Checking, SMT, LTL, …)</a:t>
            </a:r>
          </a:p>
          <a:p>
            <a:r>
              <a:rPr lang="en-US" dirty="0"/>
              <a:t>SMT Example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Different Types of Verification + Example</a:t>
            </a:r>
          </a:p>
          <a:p>
            <a:endParaRPr lang="en-US" dirty="0"/>
          </a:p>
          <a:p>
            <a:r>
              <a:rPr lang="en-US" dirty="0"/>
              <a:t>Neural Networks Verification?</a:t>
            </a:r>
          </a:p>
          <a:p>
            <a:endParaRPr lang="en-US" dirty="0"/>
          </a:p>
          <a:p>
            <a:r>
              <a:rPr lang="en-US" dirty="0"/>
              <a:t>(Safe RL)</a:t>
            </a:r>
          </a:p>
          <a:p>
            <a:r>
              <a:rPr lang="en-US" dirty="0"/>
              <a:t>Paper1, Paper2, …</a:t>
            </a:r>
          </a:p>
          <a:p>
            <a:endParaRPr lang="en-US" dirty="0"/>
          </a:p>
          <a:p>
            <a:r>
              <a:rPr lang="en-US" dirty="0"/>
              <a:t>Open Questions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Own Thoughts / Opinion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1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1CCA-59B3-074A-A8E1-5EFDC02A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Simple Verification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9C14-71B2-9E41-9288-1A2285C8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not sure about this one.. We should rather focus on model checking since it seems to be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189489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0B73-FEE9-4841-81B4-CB91EA15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D90B-8978-0845-9587-FAFC409C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  <a:p>
            <a:r>
              <a:rPr lang="en-US" dirty="0"/>
              <a:t>For example: </a:t>
            </a:r>
            <a:r>
              <a:rPr lang="en-US" dirty="0">
                <a:hlinkClick r:id="rId2"/>
              </a:rPr>
              <a:t>https://arxiv.org/pdf/1707.08945.pdf</a:t>
            </a:r>
            <a:endParaRPr lang="en-US" dirty="0"/>
          </a:p>
          <a:p>
            <a:r>
              <a:rPr lang="en-US" dirty="0"/>
              <a:t>SMT, …</a:t>
            </a:r>
          </a:p>
        </p:txBody>
      </p:sp>
    </p:spTree>
    <p:extLst>
      <p:ext uri="{BB962C8B-B14F-4D97-AF65-F5344CB8AC3E}">
        <p14:creationId xmlns:p14="http://schemas.microsoft.com/office/powerpoint/2010/main" val="1016783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9F5-F15E-4C40-9AEF-3913D300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8955-FB16-DD43-8199-0AC53FFC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paper</a:t>
            </a:r>
          </a:p>
          <a:p>
            <a:r>
              <a:rPr lang="en-US" dirty="0"/>
              <a:t>What can be verified? What different kind of learning (offline, online) and verification methods are there?</a:t>
            </a:r>
          </a:p>
          <a:p>
            <a:r>
              <a:rPr lang="en-US" dirty="0"/>
              <a:t>Specify what we want to </a:t>
            </a:r>
            <a:r>
              <a:rPr lang="en-US" dirty="0" err="1"/>
              <a:t>verifiy</a:t>
            </a:r>
            <a:r>
              <a:rPr lang="en-US" dirty="0"/>
              <a:t> / do?</a:t>
            </a:r>
          </a:p>
          <a:p>
            <a:pPr lvl="1"/>
            <a:r>
              <a:rPr lang="en-US" b="1" dirty="0"/>
              <a:t>“Model will always be in a non-dangerous state according to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3BA2-F680-C747-AF79-4EDC62C2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verified?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9750-249A-F94C-A85E-1E4E306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Offline: validate after learning</a:t>
            </a:r>
          </a:p>
          <a:p>
            <a:pPr lvl="1"/>
            <a:r>
              <a:rPr lang="en-US" b="1" dirty="0"/>
              <a:t>State to Action</a:t>
            </a:r>
            <a:r>
              <a:rPr lang="en-US" dirty="0"/>
              <a:t>: Verify that a certain action will not happen in a given state</a:t>
            </a:r>
          </a:p>
          <a:p>
            <a:pPr lvl="1"/>
            <a:r>
              <a:rPr lang="en-US" b="1" dirty="0"/>
              <a:t>Action sequences </a:t>
            </a:r>
            <a:r>
              <a:rPr lang="en-US" dirty="0"/>
              <a:t>(via PRISM)</a:t>
            </a:r>
          </a:p>
          <a:p>
            <a:pPr lvl="1"/>
            <a:r>
              <a:rPr lang="en-US" b="1" dirty="0"/>
              <a:t>Algorithm properties </a:t>
            </a:r>
            <a:r>
              <a:rPr lang="en-US" dirty="0"/>
              <a:t>(e.g. convergence to a fix point)</a:t>
            </a:r>
          </a:p>
          <a:p>
            <a:pPr lvl="1"/>
            <a:r>
              <a:rPr lang="en-US" dirty="0"/>
              <a:t>Assumptions on Training Data (variable ranges, …)</a:t>
            </a:r>
          </a:p>
          <a:p>
            <a:pPr lvl="1"/>
            <a:endParaRPr lang="en-US" dirty="0"/>
          </a:p>
          <a:p>
            <a:r>
              <a:rPr lang="en-US" dirty="0"/>
              <a:t>Online: validate during learning</a:t>
            </a:r>
          </a:p>
          <a:p>
            <a:pPr lvl="1"/>
            <a:r>
              <a:rPr lang="en-US" dirty="0"/>
              <a:t>State to Action</a:t>
            </a:r>
          </a:p>
          <a:p>
            <a:pPr lvl="1"/>
            <a:r>
              <a:rPr lang="en-US" dirty="0"/>
              <a:t>Action sequences</a:t>
            </a:r>
          </a:p>
          <a:p>
            <a:pPr lvl="1"/>
            <a:r>
              <a:rPr lang="en-US" b="1" dirty="0"/>
              <a:t>Monitoring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8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74156F4-A82D-9F42-BE4D-DE4A69D76C0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81947415"/>
                  </p:ext>
                </p:extLst>
              </p:nvPr>
            </p:nvGraphicFramePr>
            <p:xfrm>
              <a:off x="838200" y="1825625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2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2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74156F4-A82D-9F42-BE4D-DE4A69D76C0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81947415"/>
                  </p:ext>
                </p:extLst>
              </p:nvPr>
            </p:nvGraphicFramePr>
            <p:xfrm>
              <a:off x="838200" y="1825625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>
                        <a:blipFill>
                          <a:blip r:embed="rId2"/>
                          <a:stretch>
                            <a:fillRect l="-735" t="-6897" r="-200735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2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2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9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304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E6014B-236C-1E43-B1A4-854B164C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function approximation?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BD891-0176-9944-9474-CEA1A721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Usually: continuous states &amp; function approximation via neural network</a:t>
            </a:r>
          </a:p>
          <a:p>
            <a:r>
              <a:rPr lang="en-US" dirty="0"/>
              <a:t>“How ‘much’ can I modify my state (e.g. a picture of a camera)” such that we still produce the same action</a:t>
            </a:r>
          </a:p>
          <a:p>
            <a:r>
              <a:rPr lang="en-US" dirty="0"/>
              <a:t>Solution: </a:t>
            </a:r>
            <a:r>
              <a:rPr lang="de-DE" b="1" dirty="0" err="1"/>
              <a:t>Reluplex</a:t>
            </a:r>
            <a:r>
              <a:rPr lang="de-DE" b="1" dirty="0"/>
              <a:t>: An </a:t>
            </a:r>
            <a:r>
              <a:rPr lang="de-DE" b="1" dirty="0" err="1"/>
              <a:t>Efficient</a:t>
            </a:r>
            <a:r>
              <a:rPr lang="de-DE" b="1" dirty="0"/>
              <a:t> SMT Solver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Verifying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7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5AC-2B03-A847-9711-B0E8340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//describe RELUPLEX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101D-BB0F-944C-82D0-B672DDD3C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0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1205-6982-2047-B6AB-6E9FB457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CE3F-4131-8A48-A884-BE90A6866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</a:t>
            </a:r>
          </a:p>
        </p:txBody>
      </p:sp>
    </p:spTree>
    <p:extLst>
      <p:ext uri="{BB962C8B-B14F-4D97-AF65-F5344CB8AC3E}">
        <p14:creationId xmlns:p14="http://schemas.microsoft.com/office/powerpoint/2010/main" val="3180683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D31A-C317-154F-BAFA-9F835422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Checking: PRISM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E463-4960-9048-953F-9DFB8FDC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models that PRISM can check are “MDPs”</a:t>
            </a:r>
          </a:p>
          <a:p>
            <a:r>
              <a:rPr lang="en-US" dirty="0"/>
              <a:t>PRISM language is a variant of PCTL, LTL, and many more</a:t>
            </a:r>
          </a:p>
          <a:p>
            <a:endParaRPr lang="en-US" dirty="0"/>
          </a:p>
          <a:p>
            <a:r>
              <a:rPr lang="en-US" dirty="0"/>
              <a:t>Probabilistic reachability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8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B0CE-580A-7244-A2BA-7DD03BC3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28E50-6D6D-A849-9CED-AC8EE8B48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on Q-Learning that converges</a:t>
            </a:r>
          </a:p>
        </p:txBody>
      </p:sp>
    </p:spTree>
    <p:extLst>
      <p:ext uri="{BB962C8B-B14F-4D97-AF65-F5344CB8AC3E}">
        <p14:creationId xmlns:p14="http://schemas.microsoft.com/office/powerpoint/2010/main" val="51744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B8-94E9-B24F-9F6F-F30904FF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7AA-9788-304E-B749-5E9A9CD6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Our Introduction</a:t>
            </a:r>
          </a:p>
          <a:p>
            <a:pPr marL="457200" lvl="1" indent="0">
              <a:buNone/>
            </a:pPr>
            <a:r>
              <a:rPr lang="en-US" dirty="0"/>
              <a:t>	Why Formal Verification, Problems in RL, Motivation, Our Research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  <a:p>
            <a:pPr marL="457200" lvl="1" indent="0">
              <a:buNone/>
            </a:pPr>
            <a:r>
              <a:rPr lang="en-US" dirty="0"/>
              <a:t>	Model Checking</a:t>
            </a:r>
          </a:p>
          <a:p>
            <a:pPr marL="457200" lvl="1" indent="0">
              <a:buNone/>
            </a:pPr>
            <a:r>
              <a:rPr lang="en-US" dirty="0"/>
              <a:t>	What can be verified in RL?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Offline Verification</a:t>
            </a:r>
          </a:p>
          <a:p>
            <a:pPr marL="457200" lvl="1" indent="0">
              <a:buNone/>
            </a:pPr>
            <a:r>
              <a:rPr lang="en-US" dirty="0"/>
              <a:t>	Neural Networks, </a:t>
            </a:r>
            <a:r>
              <a:rPr lang="en-US" dirty="0" err="1"/>
              <a:t>Reluplex</a:t>
            </a:r>
            <a:r>
              <a:rPr lang="en-US" dirty="0"/>
              <a:t>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Online/Runtime Verification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ModelPlex</a:t>
            </a:r>
            <a:r>
              <a:rPr lang="en-US" dirty="0"/>
              <a:t> Paper,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Questions and Problems</a:t>
            </a:r>
          </a:p>
          <a:p>
            <a:pPr marL="457200" lvl="1" indent="0">
              <a:buNone/>
            </a:pPr>
            <a:r>
              <a:rPr lang="en-US" dirty="0"/>
              <a:t>	Opinion, 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86A4-F463-9643-9EBC-8880CA5B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Lyapunov Functions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5C07-FFF8-194D-91E6-6DB15D56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73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3C52E-188D-2C48-BC72-91C527C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Lyapunov Design for Safe Reinforcement Learning (2002)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9DBF77-D183-C74F-AB99-468ED2104E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09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EC3F5-24FD-D642-889D-4BAB21D7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9159" y="1825625"/>
            <a:ext cx="7164641" cy="4351338"/>
          </a:xfrm>
        </p:spPr>
        <p:txBody>
          <a:bodyPr/>
          <a:lstStyle/>
          <a:p>
            <a:r>
              <a:rPr lang="en-US" dirty="0"/>
              <a:t>Optimal Control Problems</a:t>
            </a:r>
          </a:p>
          <a:p>
            <a:r>
              <a:rPr lang="en-US" dirty="0"/>
              <a:t>Works with any RL Algorithm</a:t>
            </a:r>
          </a:p>
          <a:p>
            <a:r>
              <a:rPr lang="en-US" dirty="0"/>
              <a:t>Idea: For a given problem, define actions that </a:t>
            </a:r>
            <a:r>
              <a:rPr lang="en-US" i="1" dirty="0"/>
              <a:t>ensure </a:t>
            </a:r>
            <a:r>
              <a:rPr lang="en-US" dirty="0"/>
              <a:t>any action will keep agent in safe state and moves it eventually there</a:t>
            </a:r>
          </a:p>
          <a:p>
            <a:r>
              <a:rPr lang="en-US" dirty="0"/>
              <a:t>Use RL to find a good combination of these actions</a:t>
            </a:r>
          </a:p>
          <a:p>
            <a:r>
              <a:rPr lang="en-US" dirty="0"/>
              <a:t>Problem: You need to come up with these actions by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6FFB-BB53-C14E-8760-35AAAF4A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71CB-43BC-174C-9422-81CFA7F5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in terms of probability. Probabilities can fail</a:t>
            </a:r>
          </a:p>
          <a:p>
            <a:r>
              <a:rPr lang="en-US" dirty="0"/>
              <a:t>Example: 99.999% it works, there are 1 000 000 drivers </a:t>
            </a:r>
            <a:r>
              <a:rPr lang="en-US" dirty="0">
                <a:sym typeface="Wingdings" pitchFamily="2" charset="2"/>
              </a:rPr>
              <a:t> it won’t stay safe for 10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16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AB4D02-07A0-1446-92E8-41E0F0FFBF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AB4D02-07A0-1446-92E8-41E0F0FFBF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4410F-CFF0-CD41-8A58-83EC125F9F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logic to describe “discrete and continuous dynamics”</a:t>
                </a:r>
              </a:p>
              <a:p>
                <a:r>
                  <a:rPr lang="en-US" dirty="0"/>
                  <a:t>Example ”Straight-line car model”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Velocity;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Acceleration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Model: execute either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“If you start with a non-negative velocity, you will also end up with a non-negative velocity” </a:t>
                </a:r>
              </a:p>
              <a:p>
                <a:r>
                  <a:rPr lang="en-US" dirty="0"/>
                  <a:t>You can verify offline that the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safe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4410F-CFF0-CD41-8A58-83EC125F9F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2924" b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C78689-0402-F34C-9A14-DF64A7F8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3383476"/>
            <a:ext cx="6489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7BDC-0E0E-E14F-A98D-CC28BBA6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Montor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62C4E-D2D0-2B4E-9312-043459FA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Check at runtime, if system can be “explained”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  <a:p>
                <a:r>
                  <a:rPr lang="en-US" dirty="0"/>
                  <a:t>„</a:t>
                </a:r>
                <a:r>
                  <a:rPr lang="en-US" dirty="0" err="1"/>
                  <a:t>ModelPlex</a:t>
                </a:r>
                <a:r>
                  <a:rPr lang="en-US" dirty="0"/>
                  <a:t>“: synthesize monitors automatically. Translates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formulas into executable code </a:t>
                </a:r>
              </a:p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“Controller will not change values 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62C4E-D2D0-2B4E-9312-043459FA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D87850-0651-8048-B868-7A4988DB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4001294"/>
            <a:ext cx="433070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503256-B80E-9C40-8347-6553C38F7600}"/>
                  </a:ext>
                </a:extLst>
              </p:cNvPr>
              <p:cNvSpPr/>
              <p:nvPr/>
            </p:nvSpPr>
            <p:spPr>
              <a:xfrm>
                <a:off x="8610600" y="3851321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1: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503256-B80E-9C40-8347-6553C38F7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851321"/>
                <a:ext cx="1828800" cy="540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8B34F5-2648-7E49-BBC6-D0E0E6DD8614}"/>
                  </a:ext>
                </a:extLst>
              </p:cNvPr>
              <p:cNvSpPr/>
              <p:nvPr/>
            </p:nvSpPr>
            <p:spPr>
              <a:xfrm>
                <a:off x="8610600" y="4534694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2: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8B34F5-2648-7E49-BBC6-D0E0E6DD8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534694"/>
                <a:ext cx="1828800" cy="540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533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B9B9-5E85-6A45-B931-A48F5C60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our Model accurate? Can our new state be explained by the model?</a:t>
                </a:r>
              </a:p>
              <a:p>
                <a:r>
                  <a:rPr lang="de-DE" b="0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3CD1FB-B7CC-1546-9CEA-E3019F73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2999816"/>
            <a:ext cx="661670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/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1: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/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2: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83AD-B691-C043-AEAD-9D4F5DF8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cannot use “confidence” as safety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3074E-3771-F340-A872-60F59760B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2166176"/>
            <a:ext cx="10515600" cy="2662057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6D72C0-A5E7-B042-A523-25516347F935}"/>
              </a:ext>
            </a:extLst>
          </p:cNvPr>
          <p:cNvGrpSpPr/>
          <p:nvPr/>
        </p:nvGrpSpPr>
        <p:grpSpPr>
          <a:xfrm>
            <a:off x="575275" y="4828232"/>
            <a:ext cx="11161598" cy="1077219"/>
            <a:chOff x="526507" y="5332321"/>
            <a:chExt cx="11161598" cy="10772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08DA57-39AC-D542-86CC-2CC5A6685B8F}"/>
                </a:ext>
              </a:extLst>
            </p:cNvPr>
            <p:cNvSpPr txBox="1"/>
            <p:nvPr/>
          </p:nvSpPr>
          <p:spPr>
            <a:xfrm>
              <a:off x="526507" y="5332322"/>
              <a:ext cx="31331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“panda”</a:t>
              </a:r>
              <a:br>
                <a:rPr lang="en-US" sz="3200" dirty="0"/>
              </a:br>
              <a:r>
                <a:rPr lang="en-US" sz="3200" dirty="0"/>
                <a:t>57.7% confidence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DE06C5-EC14-6440-87A8-A3F25EE3BCB9}"/>
                </a:ext>
              </a:extLst>
            </p:cNvPr>
            <p:cNvSpPr txBox="1"/>
            <p:nvPr/>
          </p:nvSpPr>
          <p:spPr>
            <a:xfrm>
              <a:off x="8554940" y="5332321"/>
              <a:ext cx="31331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“gibbon”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FF0000"/>
                  </a:solidFill>
                </a:rPr>
                <a:t>99.3% </a:t>
              </a:r>
              <a:r>
                <a:rPr lang="en-US" sz="3200" dirty="0"/>
                <a:t>confidence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32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ModelPlex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Input: 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Output: real arithmetic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the algorithm does:</a:t>
                </a:r>
              </a:p>
              <a:p>
                <a:pPr lvl="1"/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</a:p>
              <a:p>
                <a:pPr lvl="1"/>
                <a:r>
                  <a:rPr lang="en-US" dirty="0"/>
                  <a:t>Apply Theorem Proving until nothing can be done anymore</a:t>
                </a:r>
              </a:p>
              <a:p>
                <a:r>
                  <a:rPr lang="en-US" dirty="0"/>
                  <a:t>Easy:</a:t>
                </a:r>
              </a:p>
              <a:p>
                <a:pPr lvl="1"/>
                <a:r>
                  <a:rPr lang="en-US" dirty="0"/>
                  <a:t>Deterministic assignments, Logical Operators</a:t>
                </a:r>
              </a:p>
              <a:p>
                <a:r>
                  <a:rPr lang="en-US" dirty="0"/>
                  <a:t>Difficult:</a:t>
                </a:r>
              </a:p>
              <a:p>
                <a:pPr lvl="1"/>
                <a:r>
                  <a:rPr lang="en-US" dirty="0"/>
                  <a:t>Non-determinism, Differential equations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30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FABB-1379-6240-A749-E2D0F555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ModelPlex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2366C4-95DF-5144-875C-7DCF5C570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at runtime: Does current state can be explained by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 err="1"/>
                  <a:t>KeYmaera</a:t>
                </a:r>
                <a:r>
                  <a:rPr lang="en-US" dirty="0"/>
                  <a:t> X translates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formulas into computable arithmetic formulas: Does current behavior fit to our model?</a:t>
                </a:r>
              </a:p>
              <a:p>
                <a:r>
                  <a:rPr lang="en-US" dirty="0"/>
                  <a:t>Model monitor returns false: System may be unsafe (but also could be safe)</a:t>
                </a:r>
              </a:p>
              <a:p>
                <a:r>
                  <a:rPr lang="en-US" dirty="0"/>
                  <a:t>Model monitor returns true: System is safe (guaranteed)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2366C4-95DF-5144-875C-7DCF5C570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69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009862-690C-034F-A2AC-9439A5AD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5844-8734-274A-8B23-1E4965B8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due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/>
              <a:t>Sensor </a:t>
            </a:r>
            <a:r>
              <a:rPr lang="de-DE" dirty="0" err="1"/>
              <a:t>errors</a:t>
            </a:r>
            <a:endParaRPr lang="de-DE" dirty="0"/>
          </a:p>
          <a:p>
            <a:pPr lvl="1"/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malfunctions</a:t>
            </a:r>
            <a:endParaRPr lang="de-DE" dirty="0"/>
          </a:p>
          <a:p>
            <a:pPr lvl="1"/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too</a:t>
            </a:r>
            <a:r>
              <a:rPr lang="de-DE" dirty="0"/>
              <a:t> simple)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do not hold in real </a:t>
            </a:r>
            <a:r>
              <a:rPr lang="de-DE" dirty="0" err="1"/>
              <a:t>life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62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C06-0C2B-1343-A59F-630D4235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Adaptive Cruise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F198-2F32-474D-95F4-BE2AC489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91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504A-CB2D-CF40-9834-BC475F66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BB03-C053-A74A-A3AB-37A316A6CB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5801F-426E-5144-A364-3603CFFA8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580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29E2-BD0E-8640-B196-365670846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906" y="2160688"/>
            <a:ext cx="7115302" cy="4004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A0774-063E-5942-9562-18D8C685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5" y="3133345"/>
            <a:ext cx="4504256" cy="24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3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1D80-B008-9A43-8BA2-76D6B35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D390-CD3A-1340-B098-758DAB1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865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knowledge might be wrong</a:t>
            </a:r>
          </a:p>
          <a:p>
            <a:r>
              <a:rPr lang="en-US" dirty="0"/>
              <a:t>Model might not reflect reality</a:t>
            </a:r>
          </a:p>
          <a:p>
            <a:r>
              <a:rPr lang="en-US" dirty="0"/>
              <a:t>Constraints are hard to come up with</a:t>
            </a:r>
          </a:p>
          <a:p>
            <a:r>
              <a:rPr lang="en-US" dirty="0"/>
              <a:t>Probabilities</a:t>
            </a:r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</a:t>
            </a:r>
          </a:p>
          <a:p>
            <a:r>
              <a:rPr lang="en-US" dirty="0"/>
              <a:t>Assumptions might be violated (or not considered!)</a:t>
            </a:r>
          </a:p>
          <a:p>
            <a:pPr lvl="1"/>
            <a:r>
              <a:rPr lang="en-US" dirty="0"/>
              <a:t>Continuity of dynamics, </a:t>
            </a:r>
            <a:r>
              <a:rPr lang="en-US" dirty="0" err="1"/>
              <a:t>i.i.d</a:t>
            </a:r>
            <a:r>
              <a:rPr lang="en-US" dirty="0"/>
              <a:t>.,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8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13EC-F268-0A40-BF26-D465DAE4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need a method to detect abnormal situations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14FE6-5BBE-1C4F-B270-732F13B2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2221584"/>
            <a:ext cx="5964936" cy="39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DB01-C3F3-7C49-934F-EF5DC687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798-E5CB-BD4E-9D69-0EDE176FB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https://www.youtube.com/watch?v=_CdJ4oae8f4</a:t>
            </a:r>
            <a:endParaRPr lang="en-US" dirty="0"/>
          </a:p>
          <a:p>
            <a:r>
              <a:rPr lang="en-US" dirty="0"/>
              <a:t>“</a:t>
            </a:r>
            <a:r>
              <a:rPr lang="de-DE" dirty="0" err="1"/>
              <a:t>Self-Driving</a:t>
            </a:r>
            <a:r>
              <a:rPr lang="de-DE" dirty="0"/>
              <a:t> Uber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light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03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BE22-5170-7245-89C9-18DF8F39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ensure that our machine works well in these situations?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51E9-7BF6-F041-B497-2D49E6D4A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7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7F91-DCE6-4041-9C3D-90D1A84B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Formal Verification?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574E-EB74-F545-84F6-6263804E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33141</TotalTime>
  <Words>1644</Words>
  <Application>Microsoft Macintosh PowerPoint</Application>
  <PresentationFormat>Widescreen</PresentationFormat>
  <Paragraphs>267</Paragraphs>
  <Slides>51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Fira Mono</vt:lpstr>
      <vt:lpstr>Arial</vt:lpstr>
      <vt:lpstr>Calibri</vt:lpstr>
      <vt:lpstr>Calibri Light</vt:lpstr>
      <vt:lpstr>Cambria Math</vt:lpstr>
      <vt:lpstr>Wingdings</vt:lpstr>
      <vt:lpstr>Office Theme</vt:lpstr>
      <vt:lpstr>Formal Verification of RL-based Approaches</vt:lpstr>
      <vt:lpstr>PowerPoint Presentation</vt:lpstr>
      <vt:lpstr>Topics</vt:lpstr>
      <vt:lpstr>We cannot use “confidence” as safety measure</vt:lpstr>
      <vt:lpstr>Adversarial Examples in the Real World</vt:lpstr>
      <vt:lpstr>And we need a method to detect abnormal situations</vt:lpstr>
      <vt:lpstr>PowerPoint Presentation</vt:lpstr>
      <vt:lpstr>How can we ensure that our machine works well in these situations?</vt:lpstr>
      <vt:lpstr>Why Formal Verification?</vt:lpstr>
      <vt:lpstr>Testing does not suffice</vt:lpstr>
      <vt:lpstr>PowerPoint Presentation</vt:lpstr>
      <vt:lpstr>PowerPoint Presentation</vt:lpstr>
      <vt:lpstr>//Why Formal Verification?</vt:lpstr>
      <vt:lpstr>//Research Question</vt:lpstr>
      <vt:lpstr>//Introduction to Formal Verification</vt:lpstr>
      <vt:lpstr>Introduction to Formal Verification</vt:lpstr>
      <vt:lpstr>Introduction to Formal Verification</vt:lpstr>
      <vt:lpstr>Model Checking</vt:lpstr>
      <vt:lpstr>Model Checking Example</vt:lpstr>
      <vt:lpstr>SMT Simple Verification Example</vt:lpstr>
      <vt:lpstr>Verification of Neural Networks</vt:lpstr>
      <vt:lpstr>//Formal Verification and RL</vt:lpstr>
      <vt:lpstr>What can be verified?</vt:lpstr>
      <vt:lpstr>State to Action Verification in Q-Learning</vt:lpstr>
      <vt:lpstr>What about function approximation?</vt:lpstr>
      <vt:lpstr>//describe RELUPLEX …</vt:lpstr>
      <vt:lpstr>Action Sequences</vt:lpstr>
      <vt:lpstr>Model Checking: PRISM</vt:lpstr>
      <vt:lpstr>Algorithm properties</vt:lpstr>
      <vt:lpstr>A Comprehensive Survey on Safe Reinforcement Learning (≤ 2015)</vt:lpstr>
      <vt:lpstr>Lyapunov Functions</vt:lpstr>
      <vt:lpstr>Lyapunov Design for Safe Reinforcement Learning (2002)</vt:lpstr>
      <vt:lpstr>Safe Model-based Reinforcement Learning with Stability Guarantees (2017)</vt:lpstr>
      <vt:lpstr>Region of Attraction</vt:lpstr>
      <vt:lpstr>Problems</vt:lpstr>
      <vt:lpstr>Safe Reinforcement Learning via Formal Methods (2018)</vt:lpstr>
      <vt:lpstr>Differential Dynamic Logic dL</vt:lpstr>
      <vt:lpstr>Controller Montor</vt:lpstr>
      <vt:lpstr>Model Monitor</vt:lpstr>
      <vt:lpstr>ModelPlex</vt:lpstr>
      <vt:lpstr>ModelPlex</vt:lpstr>
      <vt:lpstr>PowerPoint Presentation</vt:lpstr>
      <vt:lpstr>Algorithm</vt:lpstr>
      <vt:lpstr>Example Adaptive Cruise Control</vt:lpstr>
      <vt:lpstr>Verification of Markov Decision Processes using Learning Algorithms (2015)</vt:lpstr>
      <vt:lpstr>DAGGER</vt:lpstr>
      <vt:lpstr>Applying Formal Methods to Reinforcement Learning (2018)</vt:lpstr>
      <vt:lpstr>//Proposed Method</vt:lpstr>
      <vt:lpstr>//Formal Verification – The solution?</vt:lpstr>
      <vt:lpstr>Open Questions and Problems</vt:lpstr>
      <vt:lpstr>General Problems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Filip, Rene</cp:lastModifiedBy>
  <cp:revision>110</cp:revision>
  <dcterms:created xsi:type="dcterms:W3CDTF">2018-06-12T15:27:53Z</dcterms:created>
  <dcterms:modified xsi:type="dcterms:W3CDTF">2018-07-18T08:29:35Z</dcterms:modified>
</cp:coreProperties>
</file>